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6546E00-82C9-4159-A69E-EDA9A12EC08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653969-FC09-4A93-8D00-FE7DECC803D5}" type="datetimeFigureOut">
              <a:rPr lang="ru-RU" smtClean="0"/>
              <a:t>18.10.2016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543800" cy="2592288"/>
          </a:xfrm>
        </p:spPr>
        <p:txBody>
          <a:bodyPr/>
          <a:lstStyle/>
          <a:p>
            <a:pPr algn="ctr"/>
            <a:r>
              <a:rPr lang="ru-RU" sz="5400" dirty="0" smtClean="0"/>
              <a:t>Итоги результатов всероссийских олимпиад 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22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>
                <a:solidFill>
                  <a:srgbClr val="1F497D"/>
                </a:solidFill>
                <a:latin typeface="Times New Roman"/>
                <a:ea typeface="Times New Roman"/>
              </a:rPr>
              <a:t>Рейтинг по видам образовательных учреждений </a:t>
            </a:r>
            <a:r>
              <a:rPr lang="ru-RU" sz="2400" dirty="0" smtClean="0">
                <a:solidFill>
                  <a:srgbClr val="1F497D"/>
                </a:solidFill>
                <a:latin typeface="Times New Roman"/>
                <a:ea typeface="Times New Roman"/>
              </a:rPr>
              <a:t>города</a:t>
            </a:r>
            <a:br>
              <a:rPr lang="ru-RU" sz="2400" dirty="0" smtClean="0">
                <a:solidFill>
                  <a:srgbClr val="1F497D"/>
                </a:solidFill>
                <a:latin typeface="Times New Roman"/>
                <a:ea typeface="Times New Roman"/>
              </a:rPr>
            </a:br>
            <a:r>
              <a:rPr lang="ru-RU" sz="2400" dirty="0" smtClean="0">
                <a:solidFill>
                  <a:srgbClr val="1F497D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1F497D"/>
                </a:solidFill>
                <a:latin typeface="Times New Roman"/>
                <a:ea typeface="Times New Roman"/>
              </a:rPr>
              <a:t>по результатам олимпиад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/>
          <a:lstStyle/>
          <a:p>
            <a:pPr marL="114300" indent="0" algn="ctr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Среди нетиповых учреждений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894224"/>
              </p:ext>
            </p:extLst>
          </p:nvPr>
        </p:nvGraphicFramePr>
        <p:xfrm>
          <a:off x="611560" y="1772817"/>
          <a:ext cx="7392140" cy="4773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228664"/>
                <a:gridCol w="1478428"/>
                <a:gridCol w="1478428"/>
                <a:gridCol w="1478428"/>
              </a:tblGrid>
              <a:tr h="136815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ОО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республиканские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этап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призовых мест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</a:tr>
              <a:tr h="425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№131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им.Н.И.Лобачевского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IT-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Лицей-инт.№2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Лицей-инт.№7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Гимназия-инт.№4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СОЛнЦЕ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№145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11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4300" lvl="0" algn="ctr">
              <a:spcBef>
                <a:spcPct val="20000"/>
              </a:spcBef>
            </a:pPr>
            <a:r>
              <a:rPr lang="ru-RU" sz="2400" b="1" spc="0" dirty="0">
                <a:solidFill>
                  <a:srgbClr val="1F497D"/>
                </a:solidFill>
                <a:latin typeface="Times New Roman"/>
                <a:ea typeface="Times New Roman"/>
                <a:cs typeface="+mn-cs"/>
              </a:rPr>
              <a:t>Среди гимназий</a:t>
            </a:r>
            <a:br>
              <a:rPr lang="ru-RU" sz="2400" b="1" spc="0" dirty="0">
                <a:solidFill>
                  <a:srgbClr val="1F497D"/>
                </a:solidFill>
                <a:latin typeface="Times New Roman"/>
                <a:ea typeface="Times New Roman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225918"/>
              </p:ext>
            </p:extLst>
          </p:nvPr>
        </p:nvGraphicFramePr>
        <p:xfrm>
          <a:off x="467544" y="692696"/>
          <a:ext cx="7704855" cy="5688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971"/>
                <a:gridCol w="1540971"/>
                <a:gridCol w="1540971"/>
                <a:gridCol w="1540971"/>
                <a:gridCol w="1540971"/>
              </a:tblGrid>
              <a:tr h="71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республиканские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этап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призовых мест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</a:tr>
              <a:tr h="71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4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 №7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 №122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 №4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 №94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 №2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 №9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57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latin typeface="Times New Roman"/>
                <a:ea typeface="Times New Roman"/>
              </a:rPr>
              <a:t>Среди школ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910934"/>
              </p:ext>
            </p:extLst>
          </p:nvPr>
        </p:nvGraphicFramePr>
        <p:xfrm>
          <a:off x="457200" y="1268760"/>
          <a:ext cx="7620000" cy="4493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821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95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 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этап 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призовых мест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</a:tr>
              <a:tr h="4576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№39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1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№141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1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2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1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№113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97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dirty="0">
                <a:latin typeface="Times New Roman"/>
                <a:ea typeface="Times New Roman"/>
              </a:rPr>
              <a:t>Среди лицеев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262306"/>
              </p:ext>
            </p:extLst>
          </p:nvPr>
        </p:nvGraphicFramePr>
        <p:xfrm>
          <a:off x="467544" y="1340770"/>
          <a:ext cx="7620000" cy="4476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12961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 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этап 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призовых мест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</a:tr>
              <a:tr h="63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№121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№159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№149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№83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№177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61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spcAft>
                <a:spcPts val="0"/>
              </a:spcAft>
            </a:pPr>
            <a:r>
              <a:rPr lang="ru-RU" sz="3200" i="1" spc="75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i="1" spc="75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i="1" spc="75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i="1" spc="75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x-none" sz="2400" i="1" spc="75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Рейтинг </a:t>
            </a:r>
            <a:r>
              <a:rPr lang="x-none" sz="2400" i="1" spc="75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победителей и призеров Всероссийских олимпиад среди городов России</a:t>
            </a:r>
            <a:r>
              <a:rPr lang="ru-RU" sz="2400" i="1" spc="75" dirty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i="1" spc="75" dirty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139305"/>
              </p:ext>
            </p:extLst>
          </p:nvPr>
        </p:nvGraphicFramePr>
        <p:xfrm>
          <a:off x="683569" y="2132855"/>
          <a:ext cx="7128790" cy="3168352"/>
        </p:xfrm>
        <a:graphic>
          <a:graphicData uri="http://schemas.openxmlformats.org/drawingml/2006/table">
            <a:tbl>
              <a:tblPr firstRow="1" firstCol="1" lastRow="1" bandRow="1" bandCol="1"/>
              <a:tblGrid>
                <a:gridCol w="1362779"/>
                <a:gridCol w="641087"/>
                <a:gridCol w="747306"/>
                <a:gridCol w="534113"/>
                <a:gridCol w="534113"/>
                <a:gridCol w="640333"/>
                <a:gridCol w="747306"/>
                <a:gridCol w="641087"/>
                <a:gridCol w="640333"/>
                <a:gridCol w="640333"/>
              </a:tblGrid>
              <a:tr h="23609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Москва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Санкт-Петербург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Казань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Челябинск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Новосибирск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Екатеринбург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Н.Новгород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Пермь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Киров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699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рейтинг 2016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8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i="1" spc="75" dirty="0" smtClean="0">
                <a:solidFill>
                  <a:srgbClr val="C00000"/>
                </a:solidFill>
                <a:ea typeface="Times New Roman"/>
                <a:cs typeface="Times New Roman"/>
              </a:rPr>
              <a:t/>
            </a:r>
            <a:br>
              <a:rPr lang="ru-RU" sz="3200" i="1" spc="75" dirty="0" smtClean="0">
                <a:solidFill>
                  <a:srgbClr val="C00000"/>
                </a:solidFill>
                <a:ea typeface="Times New Roman"/>
                <a:cs typeface="Times New Roman"/>
              </a:rPr>
            </a:br>
            <a:r>
              <a:rPr lang="ru-RU" sz="3200" i="1" spc="75" dirty="0">
                <a:solidFill>
                  <a:srgbClr val="C00000"/>
                </a:solidFill>
                <a:ea typeface="Times New Roman"/>
                <a:cs typeface="Times New Roman"/>
              </a:rPr>
              <a:t/>
            </a:r>
            <a:br>
              <a:rPr lang="ru-RU" sz="3200" i="1" spc="75" dirty="0">
                <a:solidFill>
                  <a:srgbClr val="C00000"/>
                </a:solidFill>
                <a:ea typeface="Times New Roman"/>
                <a:cs typeface="Times New Roman"/>
              </a:rPr>
            </a:br>
            <a:r>
              <a:rPr lang="x-none" sz="1600" i="1" spc="75" smtClean="0">
                <a:solidFill>
                  <a:srgbClr val="C00000"/>
                </a:solidFill>
                <a:ea typeface="Times New Roman"/>
                <a:cs typeface="Times New Roman"/>
              </a:rPr>
              <a:t>Достижения </a:t>
            </a:r>
            <a:r>
              <a:rPr lang="x-none" sz="1600" i="1" spc="75">
                <a:solidFill>
                  <a:srgbClr val="C00000"/>
                </a:solidFill>
                <a:ea typeface="Times New Roman"/>
                <a:cs typeface="Times New Roman"/>
              </a:rPr>
              <a:t>учеников, отмечены на международном уровне</a:t>
            </a:r>
            <a:r>
              <a:rPr lang="ru-RU" sz="1600" i="1" spc="75" dirty="0">
                <a:solidFill>
                  <a:srgbClr val="4F81BD"/>
                </a:solidFill>
                <a:ea typeface="Times New Roman"/>
                <a:cs typeface="Times New Roman"/>
              </a:rPr>
              <a:t/>
            </a:r>
            <a:br>
              <a:rPr lang="ru-RU" sz="1600" i="1" spc="75" dirty="0">
                <a:solidFill>
                  <a:srgbClr val="4F81BD"/>
                </a:solidFill>
                <a:ea typeface="Times New Roman"/>
                <a:cs typeface="Times New Roman"/>
              </a:rPr>
            </a:br>
            <a:r>
              <a:rPr lang="ru-RU" sz="5400" dirty="0">
                <a:latin typeface="Times New Roman"/>
                <a:ea typeface="Times New Roman"/>
              </a:rPr>
              <a:t> </a:t>
            </a:r>
            <a:br>
              <a:rPr lang="ru-RU" sz="5400" dirty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138877"/>
              </p:ext>
            </p:extLst>
          </p:nvPr>
        </p:nvGraphicFramePr>
        <p:xfrm>
          <a:off x="1043608" y="548681"/>
          <a:ext cx="6696743" cy="6312686"/>
        </p:xfrm>
        <a:graphic>
          <a:graphicData uri="http://schemas.openxmlformats.org/drawingml/2006/table">
            <a:tbl>
              <a:tblPr firstRow="1" firstCol="1" bandRow="1"/>
              <a:tblGrid>
                <a:gridCol w="3348045"/>
                <a:gridCol w="3348698"/>
              </a:tblGrid>
              <a:tr h="392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ХХ Международной олимпиаде по астрономии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28" marR="484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Игорь </a:t>
                      </a: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Никоноров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бронзовый призер, </a:t>
                      </a:r>
                      <a:r>
                        <a:rPr lang="ru-RU" sz="1200" dirty="0" smtClean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IT-лицей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28" marR="4842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50-я Международная Менделеевская олимпиада школьников по химии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28" marR="484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Курамшин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 Булат, </a:t>
                      </a: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Гизатуллин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 Амир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- золотые медали,  лицей №131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28" marR="4842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IV Международной олимпиады по татарскому языку и литературе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28" marR="484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Шагвалиева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Зайнап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гимназия №2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Замалетдинова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Диляра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лицей-интернат №4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, Казакова Диана, Спиридонова Екатерина,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гимназия №7, диплом </a:t>
                      </a:r>
                      <a:r>
                        <a:rPr lang="ru-RU" sz="1200" dirty="0" smtClean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1степени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;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71450" indent="-1714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200" b="1" dirty="0" err="1" smtClean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Гумбатова</a:t>
                      </a:r>
                      <a:r>
                        <a:rPr lang="ru-RU" sz="1200" b="1" dirty="0" smtClean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Танрыверди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гимназия №19,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 </a:t>
                      </a:r>
                      <a:endParaRPr lang="ru-RU" sz="1200" b="1" dirty="0" smtClean="0">
                        <a:effectLst/>
                        <a:latin typeface="Monotype Corsiva"/>
                        <a:ea typeface="Calibri"/>
                        <a:cs typeface="Times New Roman"/>
                      </a:endParaRPr>
                    </a:p>
                    <a:p>
                      <a:pPr marL="171450" indent="-1714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200" b="1" dirty="0" err="1" smtClean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Свердруб</a:t>
                      </a:r>
                      <a:r>
                        <a:rPr lang="ru-RU" sz="1200" b="1" dirty="0" smtClean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Антоний,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школа №35, диплом </a:t>
                      </a:r>
                      <a:r>
                        <a:rPr lang="ru-RU" sz="1200" dirty="0" smtClean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2степени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;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- Мартюгина Элина,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школа №18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победитель в номинации «Лучший знаток творчества </a:t>
                      </a:r>
                      <a:r>
                        <a:rPr lang="ru-RU" sz="1200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Г.Тукая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28" marR="4842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Международная олимпиада по русскому языку среди школ с родным (нерусским) языком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28" marR="484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Багавиев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Рамиль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гимназия №2, призер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Тимиргалиева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 Екатерина,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гимназия №90, призер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Зиятдинова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 Зарина,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гимназия №1, призер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- Абдуллина </a:t>
                      </a: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Танзиля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гимназия №20, призер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28" marR="4842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Всероссийский конкурс школьных проектов  «Магистр кода – стань супергероем»- </a:t>
                      </a:r>
                      <a:r>
                        <a:rPr lang="ru-RU" sz="1200" b="1" dirty="0" err="1">
                          <a:solidFill>
                            <a:srgbClr val="1F497D"/>
                          </a:solidFill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Microsoft</a:t>
                      </a: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, 2016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28" marR="484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Мустафин Тимур,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лицей №177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абсолютный победитель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28" marR="4842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Международная олимпиада по химии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28" marR="484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Курамшин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 Булат,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победитель, золотая медаль,  лицей №131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28" marR="4842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III Международной олимпиаде по информатике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28" marR="484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Захаров Дмитрий,  </a:t>
                      </a: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Сахабиев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Асхат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, Рахматуллин Рамазан,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серебряные и бронзовые призеры,  лицей </a:t>
                      </a:r>
                      <a:r>
                        <a:rPr lang="ru-RU" sz="1200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им.Лобачевского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 КГУ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28" marR="4842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3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XXIII-я Международная олимпиада школьников «</a:t>
                      </a:r>
                      <a:r>
                        <a:rPr lang="ru-RU" sz="1200" b="1" dirty="0" err="1">
                          <a:solidFill>
                            <a:srgbClr val="1F497D"/>
                          </a:solidFill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Туймаада</a:t>
                      </a: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» по математике, физике, химии и информатике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28" marR="484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- Садыков Дмитрий,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абсолютный победитель по химии, золотая медаль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Качмаржик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 Александр,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химия, серебряная медаль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, Сидоров Илья,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химия, бронзовая медаль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, Дьяконов Константин,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физика, бронзовая медаль, лицей №131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 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200" b="1" dirty="0" err="1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Галимова</a:t>
                      </a:r>
                      <a:r>
                        <a:rPr lang="ru-RU" sz="1200" b="1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 Рената, </a:t>
                      </a:r>
                      <a:r>
                        <a:rPr lang="ru-RU" sz="1200" dirty="0">
                          <a:effectLst/>
                          <a:latin typeface="Monotype Corsiva"/>
                          <a:ea typeface="Calibri"/>
                          <a:cs typeface="Times New Roman"/>
                        </a:rPr>
                        <a:t>химия, золотая медаль, диплом 1 степени, гимназия №19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28" marR="4842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68500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54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49580"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1F497D"/>
                </a:solidFill>
                <a:latin typeface="Monotype Corsiva"/>
                <a:ea typeface="Calibri"/>
              </a:rPr>
              <a:t/>
            </a:r>
            <a:br>
              <a:rPr lang="ru-RU" sz="2800" b="1" dirty="0" smtClean="0">
                <a:solidFill>
                  <a:srgbClr val="1F497D"/>
                </a:solidFill>
                <a:latin typeface="Monotype Corsiva"/>
                <a:ea typeface="Calibri"/>
              </a:rPr>
            </a:br>
            <a:r>
              <a:rPr lang="ru-RU" sz="2000" b="1" dirty="0" smtClean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Список победителей </a:t>
            </a:r>
            <a:r>
              <a:rPr lang="ru-RU" sz="2000" b="1" dirty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 призеров регионального чемпионата</a:t>
            </a: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1" dirty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«Молодые профессионалы» (</a:t>
            </a:r>
            <a:r>
              <a:rPr lang="ru-RU" sz="2000" b="1" dirty="0" err="1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WorldSkills</a:t>
            </a:r>
            <a:r>
              <a:rPr lang="ru-RU" sz="2000" b="1" dirty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Russia</a:t>
            </a:r>
            <a:r>
              <a:rPr lang="ru-RU" sz="2000" b="1" dirty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2016) по стандартам </a:t>
            </a:r>
            <a:r>
              <a:rPr lang="ru-RU" sz="2000" b="1" dirty="0" err="1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JuniorSkills</a:t>
            </a: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3000" b="1" i="1" spc="75" dirty="0" smtClean="0">
              <a:solidFill>
                <a:srgbClr val="4F81BD"/>
              </a:solidFill>
              <a:latin typeface="Cambria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x-none" sz="3000" b="1" i="1" spc="75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Фрезерные </a:t>
            </a:r>
            <a:r>
              <a:rPr lang="x-none" sz="3000" b="1" i="1" spc="75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и токарные работы на станках ЧПУ</a:t>
            </a:r>
            <a:endParaRPr lang="ru-RU" sz="3000" i="1" spc="75" dirty="0">
              <a:solidFill>
                <a:srgbClr val="4F81BD"/>
              </a:solidFill>
              <a:latin typeface="Cambria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3000" dirty="0">
              <a:latin typeface="Times New Roman"/>
              <a:ea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/>
                <a:ea typeface="Times New Roman"/>
              </a:rPr>
              <a:t>II</a:t>
            </a:r>
            <a:r>
              <a:rPr lang="ru-RU" sz="2400" b="1" dirty="0">
                <a:latin typeface="Times New Roman"/>
                <a:ea typeface="Times New Roman"/>
              </a:rPr>
              <a:t> место - </a:t>
            </a:r>
            <a:r>
              <a:rPr lang="ru-RU" sz="2400" dirty="0" err="1">
                <a:latin typeface="Times New Roman"/>
                <a:ea typeface="Calibri"/>
              </a:rPr>
              <a:t>Махиянов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Айбулат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 err="1">
                <a:latin typeface="Times New Roman"/>
                <a:ea typeface="Calibri"/>
              </a:rPr>
              <a:t>Сайфуллин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Азат</a:t>
            </a:r>
            <a:r>
              <a:rPr lang="ru-RU" sz="2400" dirty="0">
                <a:latin typeface="Times New Roman"/>
                <a:ea typeface="Calibri"/>
              </a:rPr>
              <a:t>,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400" dirty="0">
                <a:latin typeface="Times New Roman"/>
                <a:ea typeface="Calibri"/>
              </a:rPr>
              <a:t>Кадыров </a:t>
            </a:r>
            <a:r>
              <a:rPr lang="ru-RU" sz="2400" dirty="0" err="1">
                <a:latin typeface="Times New Roman"/>
                <a:ea typeface="Calibri"/>
              </a:rPr>
              <a:t>Азат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 err="1">
                <a:latin typeface="Times New Roman"/>
                <a:ea typeface="Calibri"/>
              </a:rPr>
              <a:t>Клементьев</a:t>
            </a:r>
            <a:r>
              <a:rPr lang="ru-RU" sz="2400" dirty="0">
                <a:latin typeface="Times New Roman"/>
                <a:ea typeface="Calibri"/>
              </a:rPr>
              <a:t> Владимир, лицей №7</a:t>
            </a:r>
            <a:endParaRPr lang="ru-RU" sz="2800" dirty="0">
              <a:latin typeface="Times New Roman"/>
              <a:ea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/>
                <a:ea typeface="Calibri"/>
              </a:rPr>
              <a:t>III</a:t>
            </a:r>
            <a:r>
              <a:rPr lang="ru-RU" sz="2400" b="1" dirty="0">
                <a:latin typeface="Times New Roman"/>
                <a:ea typeface="Calibri"/>
              </a:rPr>
              <a:t> место - </a:t>
            </a:r>
            <a:r>
              <a:rPr lang="ru-RU" sz="2400" dirty="0">
                <a:latin typeface="Times New Roman"/>
                <a:ea typeface="Calibri"/>
              </a:rPr>
              <a:t>Сафин </a:t>
            </a:r>
            <a:r>
              <a:rPr lang="ru-RU" sz="2400" dirty="0" err="1">
                <a:latin typeface="Times New Roman"/>
                <a:ea typeface="Calibri"/>
              </a:rPr>
              <a:t>Камиль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 err="1">
                <a:latin typeface="Times New Roman"/>
                <a:ea typeface="Calibri"/>
              </a:rPr>
              <a:t>Озбоян</a:t>
            </a:r>
            <a:r>
              <a:rPr lang="ru-RU" sz="2400" dirty="0">
                <a:latin typeface="Times New Roman"/>
                <a:ea typeface="Calibri"/>
              </a:rPr>
              <a:t> Урал, лицей №7</a:t>
            </a:r>
            <a:endParaRPr lang="ru-RU" sz="2800" dirty="0"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800" dirty="0"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x-none" sz="2400" b="1" i="1" spc="75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Электроника</a:t>
            </a:r>
            <a:endParaRPr lang="ru-RU" sz="2400" i="1" spc="75" dirty="0">
              <a:solidFill>
                <a:srgbClr val="4F81BD"/>
              </a:solidFill>
              <a:latin typeface="Cambria"/>
              <a:ea typeface="Times New Roman"/>
              <a:cs typeface="Times New Roman"/>
            </a:endParaRPr>
          </a:p>
          <a:p>
            <a:pPr marL="11430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>
                <a:latin typeface="Times New Roman"/>
                <a:ea typeface="Times New Roman"/>
              </a:rPr>
              <a:t> </a:t>
            </a:r>
            <a:endParaRPr lang="ru-RU" sz="2800" dirty="0">
              <a:latin typeface="Times New Roman"/>
              <a:ea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/>
                <a:ea typeface="Calibri"/>
              </a:rPr>
              <a:t>II</a:t>
            </a:r>
            <a:r>
              <a:rPr lang="ru-RU" sz="2400" b="1" dirty="0">
                <a:latin typeface="Times New Roman"/>
                <a:ea typeface="Calibri"/>
              </a:rPr>
              <a:t> место - </a:t>
            </a:r>
            <a:r>
              <a:rPr lang="ru-RU" sz="2400" dirty="0" err="1">
                <a:latin typeface="Times New Roman"/>
                <a:ea typeface="Calibri"/>
              </a:rPr>
              <a:t>Хисалиев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Джалил</a:t>
            </a:r>
            <a:r>
              <a:rPr lang="ru-RU" sz="2400" dirty="0">
                <a:latin typeface="Times New Roman"/>
                <a:ea typeface="Calibri"/>
              </a:rPr>
              <a:t>, Антоненко Андрей (10+), ЦДТТ </a:t>
            </a:r>
            <a:r>
              <a:rPr lang="ru-RU" sz="2400" dirty="0" err="1">
                <a:latin typeface="Times New Roman"/>
                <a:ea typeface="Calibri"/>
              </a:rPr>
              <a:t>им.В.П.Чкалова</a:t>
            </a:r>
            <a:r>
              <a:rPr lang="ru-RU" sz="2400" dirty="0">
                <a:latin typeface="Times New Roman"/>
                <a:ea typeface="Calibri"/>
              </a:rPr>
              <a:t>; </a:t>
            </a:r>
            <a:endParaRPr lang="ru-RU" sz="2800" dirty="0">
              <a:latin typeface="Times New Roman"/>
              <a:ea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/>
                <a:ea typeface="Calibri"/>
              </a:rPr>
              <a:t>III</a:t>
            </a:r>
            <a:r>
              <a:rPr lang="ru-RU" sz="2400" b="1" dirty="0">
                <a:latin typeface="Times New Roman"/>
                <a:ea typeface="Calibri"/>
              </a:rPr>
              <a:t> место</a:t>
            </a:r>
            <a:r>
              <a:rPr lang="ru-RU" sz="2400" dirty="0">
                <a:latin typeface="Times New Roman"/>
                <a:ea typeface="Calibri"/>
              </a:rPr>
              <a:t> - Луценко Сергей, Малышев Артур (10+), ЦДТТ </a:t>
            </a:r>
            <a:r>
              <a:rPr lang="ru-RU" sz="2400" dirty="0" err="1">
                <a:latin typeface="Times New Roman"/>
                <a:ea typeface="Calibri"/>
              </a:rPr>
              <a:t>им.В.П.Чкалова</a:t>
            </a:r>
            <a:r>
              <a:rPr lang="ru-RU" sz="2400" dirty="0">
                <a:latin typeface="Times New Roman"/>
                <a:ea typeface="Calibri"/>
              </a:rPr>
              <a:t>;</a:t>
            </a:r>
            <a:endParaRPr lang="ru-RU" sz="2800" dirty="0">
              <a:latin typeface="Times New Roman"/>
              <a:ea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/>
                <a:ea typeface="Calibri"/>
              </a:rPr>
              <a:t>I</a:t>
            </a:r>
            <a:r>
              <a:rPr lang="ru-RU" sz="2400" b="1" dirty="0">
                <a:latin typeface="Times New Roman"/>
                <a:ea typeface="Calibri"/>
              </a:rPr>
              <a:t> место</a:t>
            </a:r>
            <a:r>
              <a:rPr lang="ru-RU" sz="2400" dirty="0">
                <a:latin typeface="Times New Roman"/>
                <a:ea typeface="Calibri"/>
              </a:rPr>
              <a:t> - </a:t>
            </a:r>
            <a:r>
              <a:rPr lang="ru-RU" sz="2400" dirty="0" err="1">
                <a:latin typeface="Times New Roman"/>
                <a:ea typeface="Calibri"/>
              </a:rPr>
              <a:t>Загидуллин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Рамиль</a:t>
            </a:r>
            <a:r>
              <a:rPr lang="ru-RU" sz="2400" dirty="0">
                <a:latin typeface="Times New Roman"/>
                <a:ea typeface="Calibri"/>
              </a:rPr>
              <a:t>, Максимов Артем (14+), ЦДТТ </a:t>
            </a:r>
            <a:r>
              <a:rPr lang="ru-RU" sz="2400" dirty="0" err="1">
                <a:latin typeface="Times New Roman"/>
                <a:ea typeface="Calibri"/>
              </a:rPr>
              <a:t>им.В.П.Чкалова</a:t>
            </a:r>
            <a:r>
              <a:rPr lang="ru-RU" sz="2400" dirty="0">
                <a:latin typeface="Times New Roman"/>
                <a:ea typeface="Calibri"/>
              </a:rPr>
              <a:t>;</a:t>
            </a:r>
            <a:endParaRPr lang="ru-RU" sz="2800" dirty="0">
              <a:latin typeface="Times New Roman"/>
              <a:ea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/>
                <a:ea typeface="Calibri"/>
              </a:rPr>
              <a:t>II</a:t>
            </a:r>
            <a:r>
              <a:rPr lang="ru-RU" sz="2400" b="1" dirty="0">
                <a:latin typeface="Times New Roman"/>
                <a:ea typeface="Calibri"/>
              </a:rPr>
              <a:t> место - </a:t>
            </a:r>
            <a:r>
              <a:rPr lang="ru-RU" sz="2400" dirty="0" err="1">
                <a:latin typeface="Times New Roman"/>
                <a:ea typeface="Calibri"/>
              </a:rPr>
              <a:t>Куданкин</a:t>
            </a:r>
            <a:r>
              <a:rPr lang="ru-RU" sz="2400" dirty="0">
                <a:latin typeface="Times New Roman"/>
                <a:ea typeface="Calibri"/>
              </a:rPr>
              <a:t> Егор (14+), ЦДТТ </a:t>
            </a:r>
            <a:r>
              <a:rPr lang="ru-RU" sz="2400" dirty="0" err="1">
                <a:latin typeface="Times New Roman"/>
                <a:ea typeface="Calibri"/>
              </a:rPr>
              <a:t>им.В.П.Чкалова</a:t>
            </a:r>
            <a:r>
              <a:rPr lang="ru-RU" sz="2400" dirty="0">
                <a:latin typeface="Times New Roman"/>
                <a:ea typeface="Calibri"/>
              </a:rPr>
              <a:t>.</a:t>
            </a:r>
            <a:endParaRPr lang="ru-RU" sz="2800" dirty="0">
              <a:latin typeface="Times New Roman"/>
              <a:ea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latin typeface="Times New Roman"/>
                <a:ea typeface="Calibri"/>
              </a:rPr>
              <a:t> </a:t>
            </a: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036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 smtClean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b="1" dirty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Список </a:t>
            </a:r>
            <a:r>
              <a:rPr lang="ru-RU" sz="2000" b="1" dirty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победителей и призеров регионального чемпионата</a:t>
            </a:r>
            <a:r>
              <a:rPr lang="ru-RU" sz="2000" dirty="0">
                <a:solidFill>
                  <a:srgbClr val="1F497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dirty="0">
                <a:solidFill>
                  <a:srgbClr val="1F497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1" dirty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«Молодые профессионалы» (</a:t>
            </a:r>
            <a:r>
              <a:rPr lang="ru-RU" sz="2000" b="1" dirty="0" err="1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WorldSkills</a:t>
            </a:r>
            <a:r>
              <a:rPr lang="ru-RU" sz="2000" b="1" dirty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Russia</a:t>
            </a:r>
            <a:r>
              <a:rPr lang="ru-RU" sz="2000" b="1" dirty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2016) по стандартам </a:t>
            </a:r>
            <a:r>
              <a:rPr lang="ru-RU" sz="2000" b="1" dirty="0" err="1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JuniorSkills</a:t>
            </a:r>
            <a:r>
              <a:rPr lang="ru-RU" sz="2000" dirty="0">
                <a:solidFill>
                  <a:srgbClr val="1F497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dirty="0">
                <a:solidFill>
                  <a:srgbClr val="1F497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ctr">
              <a:lnSpc>
                <a:spcPct val="115000"/>
              </a:lnSpc>
              <a:buClr>
                <a:srgbClr val="4F81BD"/>
              </a:buClr>
            </a:pPr>
            <a:r>
              <a:rPr lang="x-none" sz="1800" b="1" i="1" spc="75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Системное администрирование</a:t>
            </a:r>
            <a:endParaRPr lang="ru-RU" sz="1800" i="1" spc="75" dirty="0">
              <a:solidFill>
                <a:srgbClr val="4F81BD"/>
              </a:solidFill>
              <a:latin typeface="Cambria"/>
              <a:ea typeface="Times New Roman"/>
              <a:cs typeface="Times New Roman"/>
            </a:endParaRPr>
          </a:p>
          <a:p>
            <a:pPr marL="114300" lvl="0" indent="0" algn="ctr">
              <a:lnSpc>
                <a:spcPct val="115000"/>
              </a:lnSpc>
              <a:buClr>
                <a:srgbClr val="4F81BD"/>
              </a:buClr>
              <a:buNone/>
            </a:pP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 </a:t>
            </a:r>
            <a:endParaRPr lang="ru-RU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indent="450215" algn="just">
              <a:lnSpc>
                <a:spcPct val="115000"/>
              </a:lnSpc>
              <a:buClr>
                <a:srgbClr val="4F81BD"/>
              </a:buClr>
            </a:pPr>
            <a:r>
              <a:rPr lang="en-US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I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 место -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Calibri"/>
              </a:rPr>
              <a:t>Бегишев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Calibri"/>
              </a:rPr>
              <a:t>Данис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Calibri"/>
              </a:rPr>
              <a:t>Хамеджанов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 Алмаз, IT-лицей К(П)ФУ;</a:t>
            </a:r>
            <a:endParaRPr lang="ru-RU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indent="449580" algn="just">
              <a:lnSpc>
                <a:spcPct val="115000"/>
              </a:lnSpc>
              <a:buClr>
                <a:srgbClr val="4F81BD"/>
              </a:buClr>
            </a:pPr>
            <a:r>
              <a:rPr lang="en-US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II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 место -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Хайрутдинов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Азат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Хамидуллин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 Руслан, 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IT-лицей К(П)ФУ;</a:t>
            </a:r>
            <a:endParaRPr lang="ru-RU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indent="449580" algn="just">
              <a:lnSpc>
                <a:spcPct val="115000"/>
              </a:lnSpc>
              <a:buClr>
                <a:srgbClr val="4F81BD"/>
              </a:buClr>
            </a:pPr>
            <a:r>
              <a:rPr lang="en-US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III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 место -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Бадретдинов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Гадель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, Сафин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Риназ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en-US" sz="1800" dirty="0">
                <a:solidFill>
                  <a:prstClr val="black"/>
                </a:solidFill>
                <a:latin typeface="Times New Roman"/>
                <a:ea typeface="Times New Roman"/>
              </a:rPr>
              <a:t>IT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-лицей К(П)ФУ.</a:t>
            </a:r>
          </a:p>
          <a:p>
            <a:pPr lvl="0" indent="0" algn="just">
              <a:lnSpc>
                <a:spcPct val="115000"/>
              </a:lnSpc>
              <a:buClr>
                <a:srgbClr val="4F81BD"/>
              </a:buClr>
              <a:buNone/>
            </a:pP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 </a:t>
            </a:r>
          </a:p>
          <a:p>
            <a:pPr lvl="0" indent="0" algn="just">
              <a:lnSpc>
                <a:spcPct val="115000"/>
              </a:lnSpc>
              <a:buClr>
                <a:srgbClr val="4F81BD"/>
              </a:buClr>
              <a:buNone/>
            </a:pP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 </a:t>
            </a:r>
          </a:p>
          <a:p>
            <a:pPr lvl="0" algn="ctr">
              <a:lnSpc>
                <a:spcPct val="115000"/>
              </a:lnSpc>
              <a:buClr>
                <a:srgbClr val="4F81BD"/>
              </a:buClr>
            </a:pPr>
            <a:r>
              <a:rPr lang="x-none" sz="1800" b="1" i="1" spc="75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Аэрокосмическая инженерия</a:t>
            </a:r>
            <a:endParaRPr lang="ru-RU" sz="1800" i="1" spc="75" dirty="0">
              <a:solidFill>
                <a:srgbClr val="4F81BD"/>
              </a:solidFill>
              <a:latin typeface="Cambria"/>
              <a:ea typeface="Times New Roman"/>
              <a:cs typeface="Times New Roman"/>
            </a:endParaRPr>
          </a:p>
          <a:p>
            <a:pPr lvl="0" indent="0" algn="just">
              <a:lnSpc>
                <a:spcPct val="115000"/>
              </a:lnSpc>
              <a:buClr>
                <a:srgbClr val="4F81BD"/>
              </a:buClr>
              <a:buNone/>
            </a:pP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 </a:t>
            </a:r>
          </a:p>
          <a:p>
            <a:pPr lvl="0" algn="just">
              <a:lnSpc>
                <a:spcPct val="115000"/>
              </a:lnSpc>
              <a:buClr>
                <a:srgbClr val="4F81BD"/>
              </a:buClr>
            </a:pP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	</a:t>
            </a:r>
            <a:r>
              <a:rPr lang="en-US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I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 место - 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Салихов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Calibri"/>
              </a:rPr>
              <a:t>Рауф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, Петровичев Александр,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Calibri"/>
              </a:rPr>
              <a:t>Окашин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 Даниил, Центр аэрокосмического образования средней общеобразовательной школы №35 с углубленным изучением отдельных предметов</a:t>
            </a:r>
            <a:endParaRPr lang="ru-RU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>
              <a:lnSpc>
                <a:spcPct val="115000"/>
              </a:lnSpc>
              <a:buClr>
                <a:srgbClr val="4F81BD"/>
              </a:buClr>
            </a:pPr>
            <a:endParaRPr lang="ru-RU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14300" lvl="0" indent="0">
              <a:lnSpc>
                <a:spcPct val="115000"/>
              </a:lnSpc>
              <a:buClr>
                <a:srgbClr val="4F81BD"/>
              </a:buClr>
              <a:buNone/>
            </a:pP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 </a:t>
            </a:r>
            <a:endParaRPr lang="ru-RU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60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 казанских школьников-победителей и призёров всероссийских олимпиад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6120680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604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  <a:tabLst>
                <a:tab pos="6223000" algn="l"/>
              </a:tabLst>
            </a:pPr>
            <a:r>
              <a:rPr lang="ru-RU" sz="2400" b="1" dirty="0">
                <a:latin typeface="Times New Roman"/>
                <a:ea typeface="Times New Roman"/>
              </a:rPr>
              <a:t>131 </a:t>
            </a:r>
            <a:r>
              <a:rPr lang="ru-RU" sz="2400" dirty="0">
                <a:latin typeface="Times New Roman"/>
                <a:ea typeface="Times New Roman"/>
              </a:rPr>
              <a:t>победителей и призеров республиканской олимпиады школьников для учащихся 8 классов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sz="2400" b="1" dirty="0">
                <a:latin typeface="Times New Roman"/>
                <a:ea typeface="Times New Roman"/>
              </a:rPr>
              <a:t>■ 109 </a:t>
            </a:r>
            <a:r>
              <a:rPr lang="ru-RU" sz="2400" dirty="0">
                <a:latin typeface="Times New Roman"/>
                <a:ea typeface="Times New Roman"/>
              </a:rPr>
              <a:t>победителей и призеров республиканских </a:t>
            </a:r>
            <a:r>
              <a:rPr lang="ru-RU" sz="2400" dirty="0" smtClean="0">
                <a:latin typeface="Times New Roman"/>
                <a:ea typeface="Times New Roman"/>
              </a:rPr>
              <a:t>олимпиад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916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Победители и призёры олимпиад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7361437" cy="48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651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spcAft>
                <a:spcPts val="0"/>
              </a:spcAft>
            </a:pPr>
            <a:r>
              <a:rPr lang="ru-RU" sz="4800" b="1" dirty="0" smtClean="0">
                <a:latin typeface="Times New Roman"/>
                <a:ea typeface="Times New Roman"/>
              </a:rPr>
              <a:t/>
            </a:r>
            <a:br>
              <a:rPr lang="ru-RU" sz="4800" b="1" dirty="0" smtClean="0">
                <a:latin typeface="Times New Roman"/>
                <a:ea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</a:rPr>
              <a:t>В </a:t>
            </a:r>
            <a:r>
              <a:rPr lang="ru-RU" sz="3600" b="1" dirty="0">
                <a:latin typeface="Times New Roman"/>
                <a:ea typeface="Times New Roman"/>
              </a:rPr>
              <a:t>2015-2016 учебном году</a:t>
            </a:r>
            <a:r>
              <a:rPr lang="ru-RU" sz="5400" dirty="0">
                <a:latin typeface="Times New Roman"/>
                <a:ea typeface="Times New Roman"/>
              </a:rPr>
              <a:t/>
            </a:r>
            <a:br>
              <a:rPr lang="ru-RU" sz="5400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b="1" dirty="0">
                <a:latin typeface="Times New Roman"/>
                <a:ea typeface="Times New Roman"/>
              </a:rPr>
              <a:t>72</a:t>
            </a:r>
            <a:r>
              <a:rPr lang="ru-RU" sz="2800" dirty="0">
                <a:latin typeface="Times New Roman"/>
                <a:ea typeface="Times New Roman"/>
              </a:rPr>
              <a:t> победителя и призера республиканских олимпиад</a:t>
            </a:r>
          </a:p>
          <a:p>
            <a:pPr algn="just">
              <a:spcAft>
                <a:spcPts val="0"/>
              </a:spcAft>
            </a:pPr>
            <a:r>
              <a:rPr lang="ru-RU" sz="2800" b="1" dirty="0" smtClean="0">
                <a:latin typeface="Times New Roman"/>
                <a:ea typeface="Times New Roman"/>
              </a:rPr>
              <a:t>333 </a:t>
            </a:r>
            <a:r>
              <a:rPr lang="ru-RU" sz="2800" dirty="0">
                <a:latin typeface="Times New Roman"/>
                <a:ea typeface="Times New Roman"/>
              </a:rPr>
              <a:t>победителя и призера регионального этапа всероссийских олимпиад</a:t>
            </a:r>
          </a:p>
          <a:p>
            <a:pPr algn="just">
              <a:spcAft>
                <a:spcPts val="0"/>
              </a:spcAft>
              <a:tabLst>
                <a:tab pos="6223000" algn="l"/>
              </a:tabLst>
            </a:pPr>
            <a:r>
              <a:rPr lang="ru-RU" sz="2800" b="1" dirty="0" smtClean="0">
                <a:latin typeface="Times New Roman"/>
                <a:ea typeface="Times New Roman"/>
              </a:rPr>
              <a:t> </a:t>
            </a:r>
            <a:r>
              <a:rPr lang="ru-RU" sz="2800" b="1" dirty="0">
                <a:latin typeface="Times New Roman"/>
                <a:ea typeface="Times New Roman"/>
              </a:rPr>
              <a:t>57 </a:t>
            </a:r>
            <a:r>
              <a:rPr lang="ru-RU" sz="2800" dirty="0">
                <a:latin typeface="Times New Roman"/>
                <a:ea typeface="Times New Roman"/>
              </a:rPr>
              <a:t>победителей и призеров заключительного этапа всероссийских олимпиад</a:t>
            </a:r>
          </a:p>
          <a:p>
            <a:pPr algn="just">
              <a:spcAft>
                <a:spcPts val="0"/>
              </a:spcAft>
              <a:tabLst>
                <a:tab pos="6223000" algn="l"/>
              </a:tabLst>
            </a:pPr>
            <a:r>
              <a:rPr lang="ru-RU" sz="2800" b="1" dirty="0" smtClean="0">
                <a:latin typeface="Times New Roman"/>
                <a:ea typeface="Times New Roman"/>
              </a:rPr>
              <a:t>7 </a:t>
            </a:r>
            <a:r>
              <a:rPr lang="ru-RU" sz="2800" dirty="0">
                <a:latin typeface="Times New Roman"/>
                <a:ea typeface="Times New Roman"/>
              </a:rPr>
              <a:t>победителей и призеров республиканской олимпиады по геологии и истории Татарстана</a:t>
            </a:r>
          </a:p>
          <a:p>
            <a:pPr algn="just">
              <a:spcAft>
                <a:spcPts val="0"/>
              </a:spcAft>
              <a:tabLst>
                <a:tab pos="6223000" algn="l"/>
              </a:tabLst>
            </a:pP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85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560840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815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597720"/>
              </p:ext>
            </p:extLst>
          </p:nvPr>
        </p:nvGraphicFramePr>
        <p:xfrm>
          <a:off x="611560" y="260647"/>
          <a:ext cx="7416825" cy="617295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712144"/>
                <a:gridCol w="876102"/>
                <a:gridCol w="845360"/>
                <a:gridCol w="836978"/>
                <a:gridCol w="707031"/>
                <a:gridCol w="719605"/>
                <a:gridCol w="719605"/>
              </a:tblGrid>
              <a:tr h="386650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призовых мест по итогам Всероссийской олимпиады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78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3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3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98805" algn="ctr"/>
                          <a:tab pos="1198245" algn="r"/>
                          <a:tab pos="6223000" algn="l"/>
                        </a:tabLs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	Предмет	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-тельный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этап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57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 vert="vert27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 vert="vert27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 vert="vert27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 vert="vert27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 vert="vert27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 vert="vert27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Информатика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Астрономия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Экономика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Право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Экология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Английский язык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Немецкий язык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386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Французский язык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Технология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Физкультура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ОБЖ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Искусство (МХК)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386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Русская литература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70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spcAft>
                <a:spcPts val="0"/>
              </a:spcAft>
            </a:pPr>
            <a:r>
              <a:rPr lang="ru-RU" sz="2400" b="1" i="1" spc="75" dirty="0" smtClean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i="1" spc="75" dirty="0" smtClean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x-none" sz="2400" b="1" i="1" spc="75" smtClean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Сведения </a:t>
            </a:r>
            <a:r>
              <a:rPr lang="x-none" sz="2400" b="1" i="1" spc="75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 количестве учеников и учителей, награжденных </a:t>
            </a:r>
            <a:r>
              <a:rPr lang="x-none" sz="2400" b="1" i="1" spc="75" smtClean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грантом</a:t>
            </a:r>
            <a:r>
              <a:rPr lang="ru-RU" sz="2400" b="1" i="1" spc="75" dirty="0" smtClean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x-none" sz="2400" b="1" i="1" spc="75" smtClean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Мэра </a:t>
            </a:r>
            <a:r>
              <a:rPr lang="x-none" sz="2400" b="1" i="1" spc="75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г.Казани по итогам олимпиадного движения за три года</a:t>
            </a:r>
            <a:r>
              <a:rPr lang="ru-RU" sz="2400" i="1" spc="75" dirty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i="1" spc="75" dirty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2331728"/>
              </p:ext>
            </p:extLst>
          </p:nvPr>
        </p:nvGraphicFramePr>
        <p:xfrm>
          <a:off x="611560" y="1484781"/>
          <a:ext cx="7344815" cy="4320482"/>
        </p:xfrm>
        <a:graphic>
          <a:graphicData uri="http://schemas.openxmlformats.org/drawingml/2006/table">
            <a:tbl>
              <a:tblPr firstRow="1" firstCol="1" bandRow="1"/>
              <a:tblGrid>
                <a:gridCol w="772857"/>
                <a:gridCol w="772857"/>
                <a:gridCol w="552374"/>
                <a:gridCol w="1057768"/>
                <a:gridCol w="485516"/>
                <a:gridCol w="485516"/>
                <a:gridCol w="566436"/>
                <a:gridCol w="728275"/>
                <a:gridCol w="890113"/>
                <a:gridCol w="1033103"/>
              </a:tblGrid>
              <a:tr h="53163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ученики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учителя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6839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этап всероссийских олимпиад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 всероссийских олимпиад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республиканские олимпиады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республиканская олимпиада школьников для учащихся 8-х класс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этап всероссийских олимпиад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 всероссийских олимпиад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республиканские олимпиады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республиканская олимпиада школьников для учащихся 8-х класс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81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spcAft>
                <a:spcPts val="0"/>
              </a:spcAft>
            </a:pPr>
            <a:r>
              <a:rPr lang="ru-RU" sz="2400" i="1" spc="75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i="1" spc="75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i="1" spc="75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i="1" spc="75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x-none" sz="2400" i="1" spc="75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Сведения </a:t>
            </a:r>
            <a:r>
              <a:rPr lang="x-none" sz="2400" i="1" spc="75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 количестве учеников и учителей, награжденных грантом</a:t>
            </a:r>
            <a:r>
              <a:rPr lang="ru-RU" sz="2400" i="1" spc="75" dirty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i="1" spc="75" dirty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x-none" sz="2400" i="1" spc="75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Мэра г.Казани по итогам олимпиадного движения (в разрезе районов в 2016 году)</a:t>
            </a:r>
            <a:r>
              <a:rPr lang="ru-RU" sz="2400" i="1" spc="75" dirty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i="1" spc="75" dirty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7682975"/>
              </p:ext>
            </p:extLst>
          </p:nvPr>
        </p:nvGraphicFramePr>
        <p:xfrm>
          <a:off x="611560" y="1916832"/>
          <a:ext cx="7272808" cy="4320483"/>
        </p:xfrm>
        <a:graphic>
          <a:graphicData uri="http://schemas.openxmlformats.org/drawingml/2006/table">
            <a:tbl>
              <a:tblPr firstRow="1" firstCol="1" lastRow="1" bandRow="1" bandCol="1"/>
              <a:tblGrid>
                <a:gridCol w="676426"/>
                <a:gridCol w="397815"/>
                <a:gridCol w="699702"/>
                <a:gridCol w="699702"/>
                <a:gridCol w="500089"/>
                <a:gridCol w="900019"/>
                <a:gridCol w="500089"/>
                <a:gridCol w="699702"/>
                <a:gridCol w="699702"/>
                <a:gridCol w="600248"/>
                <a:gridCol w="899314"/>
              </a:tblGrid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ученики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учителя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31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этап  всероссийских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олимпиад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 всероссийских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олимпиад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республиканские олимпиады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республиканская олимпиада школьников для учащихся 8-х классов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этап всероссийских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олимпиад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 всероссийских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олимпиад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республиканские олимпиады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республиканская олимпиада школьников для учащихся 8-х классов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Н-С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Казань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001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146</TotalTime>
  <Words>974</Words>
  <Application>Microsoft Office PowerPoint</Application>
  <PresentationFormat>Экран (4:3)</PresentationFormat>
  <Paragraphs>558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Соседство</vt:lpstr>
      <vt:lpstr>Итоги результатов всероссийских олимпиад </vt:lpstr>
      <vt:lpstr>Количество казанских школьников-победителей и призёров всероссийских олимпиад</vt:lpstr>
      <vt:lpstr>Презентация PowerPoint</vt:lpstr>
      <vt:lpstr>Победители и призёры олимпиад</vt:lpstr>
      <vt:lpstr> В 2015-2016 учебном году </vt:lpstr>
      <vt:lpstr>Презентация PowerPoint</vt:lpstr>
      <vt:lpstr>Презентация PowerPoint</vt:lpstr>
      <vt:lpstr> Сведения о количестве учеников и учителей, награжденных грантом Мэра г.Казани по итогам олимпиадного движения за три года </vt:lpstr>
      <vt:lpstr>  Сведения о количестве учеников и учителей, награжденных грантом Мэра г.Казани по итогам олимпиадного движения (в разрезе районов в 2016 году) </vt:lpstr>
      <vt:lpstr>Рейтинг по видам образовательных учреждений города  по результатам олимпиад</vt:lpstr>
      <vt:lpstr>Среди гимназий </vt:lpstr>
      <vt:lpstr>Среди школ</vt:lpstr>
      <vt:lpstr>Среди лицеев</vt:lpstr>
      <vt:lpstr>  Рейтинг победителей и призеров Всероссийских олимпиад среди городов России </vt:lpstr>
      <vt:lpstr>  Достижения учеников, отмечены на международном уровне   </vt:lpstr>
      <vt:lpstr> Список победителей и призеров регионального чемпионата «Молодые профессионалы» (WorldSkills Russia 2016) по стандартам JuniorSkills </vt:lpstr>
      <vt:lpstr>  Список победителей и призеров регионального чемпионата «Молодые профессионалы» (WorldSkills Russia 2016) по стандартам JuniorSkills 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GYPNORION</dc:creator>
  <cp:lastModifiedBy>GYPNORION</cp:lastModifiedBy>
  <cp:revision>15</cp:revision>
  <dcterms:created xsi:type="dcterms:W3CDTF">2016-10-11T09:16:15Z</dcterms:created>
  <dcterms:modified xsi:type="dcterms:W3CDTF">2016-10-18T09:12:46Z</dcterms:modified>
</cp:coreProperties>
</file>